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sldIdLst>
    <p:sldId id="256" r:id="rId2"/>
    <p:sldId id="264" r:id="rId3"/>
    <p:sldId id="272" r:id="rId4"/>
    <p:sldId id="303" r:id="rId5"/>
    <p:sldId id="306" r:id="rId6"/>
    <p:sldId id="283" r:id="rId7"/>
    <p:sldId id="269" r:id="rId8"/>
    <p:sldId id="271" r:id="rId9"/>
    <p:sldId id="304" r:id="rId10"/>
    <p:sldId id="299" r:id="rId11"/>
    <p:sldId id="297" r:id="rId12"/>
    <p:sldId id="298" r:id="rId13"/>
    <p:sldId id="300" r:id="rId14"/>
    <p:sldId id="305" r:id="rId15"/>
    <p:sldId id="29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90"/>
  </p:normalViewPr>
  <p:slideViewPr>
    <p:cSldViewPr>
      <p:cViewPr varScale="1">
        <p:scale>
          <a:sx n="99" d="100"/>
          <a:sy n="99" d="100"/>
        </p:scale>
        <p:origin x="5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6555AD9-07EE-4613-82E3-2CF6652394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25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241A0-DA9F-413F-B706-C725DD939F2C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2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886C0-B6D6-4191-A3CE-0B4BA2952B03}" type="slidenum">
              <a:rPr lang="en-US"/>
              <a:pPr/>
              <a:t>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E63F3-FFE4-4827-8590-DCDA22DF2BA7}" type="slidenum">
              <a:rPr lang="en-US"/>
              <a:pPr/>
              <a:t>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1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55AD9-07EE-4613-82E3-2CF6652394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7160E-317D-40B8-83FF-1ADBA70882EE}" type="slidenum">
              <a:rPr lang="en-US"/>
              <a:pPr/>
              <a:t>6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5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F6F8C-BF0C-4E30-8032-B2A0041A95F4}" type="slidenum">
              <a:rPr lang="en-US"/>
              <a:pPr/>
              <a:t>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8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32815-0A9D-4E91-9629-32E9A8782E8D}" type="slidenum">
              <a:rPr lang="en-US"/>
              <a:pPr/>
              <a:t>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5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1B15-24CD-4E27-BEDC-1E3EEF38D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8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9EC2-A263-45B4-8C86-15FE5DF76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0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1528-FF55-4965-BFA8-E7AB38D4E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1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FBCF2EF7-3815-4C9F-819C-565F6E9987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6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688DE91-AADE-405C-896C-BE3B39C67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80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B45CA89-07A6-470A-852F-8B38D2581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FAA28-FC40-40FD-AEA2-1BD069EF5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9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21C7-DDBE-48CA-B8E1-315E199C52D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4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E70E-79C2-4C35-A7C8-487632CAF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153-D9B5-4C51-82A8-9DFC8C58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3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6415-BC20-4B10-BF67-5CB618CA0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2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27CF-7956-4547-8F42-5E448675DF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F68B1-04FA-4CAE-B1D4-0E6AF7EE5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0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FFF6-85D0-4AC1-954D-A4637391F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0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3B551A-180E-45DE-96A5-EE0A61D589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mu.edu/cjp" TargetMode="External"/><Relationship Id="rId3" Type="http://schemas.openxmlformats.org/officeDocument/2006/relationships/hyperlink" Target="mailto:david.brubaker@em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Developing Resilient Congregations in a Changing Environment</a:t>
            </a:r>
            <a:endParaRPr 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en-US" sz="8000" dirty="0" smtClean="0"/>
              <a:t>David Brubaker</a:t>
            </a:r>
          </a:p>
          <a:p>
            <a:pPr algn="ctr"/>
            <a:r>
              <a:rPr lang="en-US" sz="8000" dirty="0" smtClean="0"/>
              <a:t>Center for Justice and Peacebuilding</a:t>
            </a:r>
          </a:p>
          <a:p>
            <a:pPr algn="ctr"/>
            <a:r>
              <a:rPr lang="en-US" sz="8000" dirty="0" smtClean="0"/>
              <a:t>Eastern Mennonite University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Dynamics in </a:t>
            </a:r>
            <a:r>
              <a:rPr lang="en-US" dirty="0" smtClean="0"/>
              <a:t>Congregations</a:t>
            </a:r>
            <a:endParaRPr lang="en-US" dirty="0"/>
          </a:p>
        </p:txBody>
      </p:sp>
      <p:sp>
        <p:nvSpPr>
          <p:cNvPr id="125960" name="Rectangle 8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125961" name="Rectangle 9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Resistance to change is not “bad”—it’s normal.</a:t>
            </a:r>
          </a:p>
          <a:p>
            <a:r>
              <a:rPr lang="en-US" sz="2800" dirty="0" smtClean="0"/>
              <a:t>Congregations need </a:t>
            </a:r>
            <a:r>
              <a:rPr lang="en-US" sz="2800" dirty="0"/>
              <a:t>“agents of stability” as well as “agents of change.”</a:t>
            </a:r>
          </a:p>
          <a:p>
            <a:r>
              <a:rPr lang="en-US" sz="2800" dirty="0"/>
              <a:t>The key group is the “critical middle”</a:t>
            </a:r>
          </a:p>
          <a:p>
            <a:endParaRPr lang="en-US" sz="2800" dirty="0"/>
          </a:p>
        </p:txBody>
      </p:sp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6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Managing Change: The Leader’s Role</a:t>
            </a:r>
          </a:p>
        </p:txBody>
      </p:sp>
      <p:sp>
        <p:nvSpPr>
          <p:cNvPr id="120836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Leaders need to articulate a clear vision (</a:t>
            </a:r>
            <a:r>
              <a:rPr lang="en-US" sz="2400" i="1" dirty="0"/>
              <a:t>ends</a:t>
            </a:r>
            <a:r>
              <a:rPr lang="en-US" sz="2400" dirty="0"/>
              <a:t>) while being flexible on how to get there (</a:t>
            </a:r>
            <a:r>
              <a:rPr lang="en-US" sz="2400" i="1" dirty="0"/>
              <a:t>means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Leaders must build a </a:t>
            </a:r>
            <a:r>
              <a:rPr lang="en-US" sz="2400" i="1" dirty="0"/>
              <a:t>coalition</a:t>
            </a:r>
            <a:r>
              <a:rPr lang="en-US" sz="2400" dirty="0"/>
              <a:t> that shares that </a:t>
            </a:r>
            <a:r>
              <a:rPr lang="en-US" sz="2400" dirty="0" smtClean="0"/>
              <a:t>vision (“coach a team”)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Leaders have to allow </a:t>
            </a:r>
            <a:r>
              <a:rPr lang="en-US" sz="2400" i="1" dirty="0"/>
              <a:t>time</a:t>
            </a:r>
            <a:r>
              <a:rPr lang="en-US" sz="2400" dirty="0"/>
              <a:t> for the change process to </a:t>
            </a:r>
            <a:r>
              <a:rPr lang="en-US" sz="2400" dirty="0" smtClean="0"/>
              <a:t>unfold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Leaders need to nest the proposed change in the congregation’s culture (establish </a:t>
            </a:r>
            <a:r>
              <a:rPr lang="en-US" sz="2400" i="1" dirty="0" smtClean="0"/>
              <a:t>legitimacy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20838" name="Picture 6" descr="EMUSPICl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18075" y="1981200"/>
            <a:ext cx="3927475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Leader’s Self-Management</a:t>
            </a:r>
          </a:p>
        </p:txBody>
      </p:sp>
      <p:pic>
        <p:nvPicPr>
          <p:cNvPr id="122887" name="Picture 7" descr="Faculty-Nanc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05000"/>
            <a:ext cx="3459163" cy="4191000"/>
          </a:xfrm>
          <a:noFill/>
          <a:ln/>
        </p:spPr>
      </p:pic>
      <p:sp>
        <p:nvSpPr>
          <p:cNvPr id="122886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Managing change </a:t>
            </a:r>
            <a:r>
              <a:rPr lang="en-US" sz="2400" dirty="0" smtClean="0"/>
              <a:t>or conflict </a:t>
            </a:r>
            <a:r>
              <a:rPr lang="en-US" sz="2400" dirty="0"/>
              <a:t>starts with managing </a:t>
            </a:r>
            <a:r>
              <a:rPr lang="en-US" sz="2400" i="1" dirty="0"/>
              <a:t>oneself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Successful change agents learn the </a:t>
            </a:r>
            <a:r>
              <a:rPr lang="en-US" sz="2400" i="1" dirty="0" smtClean="0"/>
              <a:t>culture</a:t>
            </a:r>
            <a:r>
              <a:rPr lang="en-US" sz="2400" dirty="0" smtClean="0"/>
              <a:t> of the congregation (“earn the right to make change”)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leader’s ability to absorb the pain, uncertainty and anxiety of change and conflict may be the most critical variable in successful change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“Where There’s Change There’s Conflict”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Not </a:t>
            </a:r>
            <a:r>
              <a:rPr lang="en-US" sz="2800" i="1" dirty="0"/>
              <a:t>all</a:t>
            </a:r>
            <a:r>
              <a:rPr lang="en-US" sz="2800" dirty="0"/>
              <a:t> change produces conflict</a:t>
            </a:r>
          </a:p>
          <a:p>
            <a:r>
              <a:rPr lang="en-US" sz="2800" dirty="0"/>
              <a:t>Process (</a:t>
            </a:r>
            <a:r>
              <a:rPr lang="en-US" sz="2800" i="1" dirty="0"/>
              <a:t>how</a:t>
            </a:r>
            <a:r>
              <a:rPr lang="en-US" sz="2800" dirty="0"/>
              <a:t> the change is done) often matters more than Outcome (</a:t>
            </a:r>
            <a:r>
              <a:rPr lang="en-US" sz="2800" i="1" dirty="0"/>
              <a:t>what</a:t>
            </a:r>
            <a:r>
              <a:rPr lang="en-US" sz="2800" dirty="0"/>
              <a:t> is done)</a:t>
            </a:r>
          </a:p>
          <a:p>
            <a:r>
              <a:rPr lang="en-US" sz="2800" dirty="0"/>
              <a:t>Changes to </a:t>
            </a:r>
            <a:r>
              <a:rPr lang="en-US" sz="2800" dirty="0" smtClean="0"/>
              <a:t>a congregation’s </a:t>
            </a:r>
            <a:r>
              <a:rPr lang="en-US" sz="2800" i="1" dirty="0"/>
              <a:t>Structure or Culture </a:t>
            </a:r>
            <a:r>
              <a:rPr lang="en-US" sz="2800" dirty="0"/>
              <a:t>are particularly likely to produce </a:t>
            </a:r>
            <a:r>
              <a:rPr lang="en-US" sz="2800" dirty="0" smtClean="0"/>
              <a:t>conflict (changes to both make congregational conflict seven times more likely)</a:t>
            </a:r>
            <a:endParaRPr lang="en-US" sz="2800" dirty="0"/>
          </a:p>
          <a:p>
            <a:r>
              <a:rPr lang="en-US" sz="2800" dirty="0"/>
              <a:t>Key is to anticipate and normalize the conflict, and to </a:t>
            </a:r>
            <a:r>
              <a:rPr lang="en-US" sz="2800" i="1" dirty="0"/>
              <a:t>invite disagreement</a:t>
            </a:r>
            <a:r>
              <a:rPr lang="en-US" sz="2800" dirty="0"/>
              <a:t>. (Move towards the </a:t>
            </a:r>
            <a:r>
              <a:rPr lang="en-US" sz="2800" dirty="0" smtClean="0"/>
              <a:t>resistance and engage it, as the apostles did in Acts 6.)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Think of a time when a conflict occurred in your congregation, your family or your workplace (between individuals or between groups) that had either a </a:t>
            </a:r>
            <a:r>
              <a:rPr lang="en-US" sz="2400" i="1" dirty="0" smtClean="0"/>
              <a:t>positive or a negative</a:t>
            </a:r>
            <a:r>
              <a:rPr lang="en-US" sz="2400" dirty="0" smtClean="0"/>
              <a:t> outcome.</a:t>
            </a:r>
          </a:p>
          <a:p>
            <a:r>
              <a:rPr lang="en-US" sz="2400" dirty="0" smtClean="0"/>
              <a:t>Think about the </a:t>
            </a:r>
            <a:r>
              <a:rPr lang="en-US" sz="2400" i="1" dirty="0" smtClean="0"/>
              <a:t>process</a:t>
            </a:r>
            <a:r>
              <a:rPr lang="en-US" sz="2400" dirty="0" smtClean="0"/>
              <a:t> that was used to address that particular conflict. </a:t>
            </a:r>
          </a:p>
          <a:p>
            <a:r>
              <a:rPr lang="en-US" sz="2400" dirty="0" smtClean="0"/>
              <a:t>What was it about the process that </a:t>
            </a:r>
            <a:r>
              <a:rPr lang="en-US" sz="2400" i="1" dirty="0" smtClean="0"/>
              <a:t>contributed</a:t>
            </a:r>
            <a:r>
              <a:rPr lang="en-US" sz="2400" dirty="0" smtClean="0"/>
              <a:t> to the positive or negative outcome?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The Hidden Lives of Congregations: Discerning Church Dynamics</a:t>
            </a:r>
            <a:r>
              <a:rPr lang="en-US" sz="2800" dirty="0" smtClean="0"/>
              <a:t>, by Israel Galindo (Alban, 2004).</a:t>
            </a:r>
          </a:p>
          <a:p>
            <a:r>
              <a:rPr lang="en-US" sz="2800" i="1" dirty="0" smtClean="0"/>
              <a:t>Promise and Peril: Understanding and Managing Change and Conflict in Congregations</a:t>
            </a:r>
            <a:r>
              <a:rPr lang="en-US" sz="2800" dirty="0" smtClean="0"/>
              <a:t>, by </a:t>
            </a:r>
            <a:r>
              <a:rPr lang="en-US" sz="2800" smtClean="0"/>
              <a:t>David Brubaker </a:t>
            </a:r>
            <a:r>
              <a:rPr lang="en-US" sz="2800" dirty="0" smtClean="0"/>
              <a:t>(Alban, </a:t>
            </a:r>
            <a:r>
              <a:rPr lang="en-US" sz="2800" smtClean="0"/>
              <a:t>2009).</a:t>
            </a:r>
            <a:endParaRPr lang="en-US" sz="2800" dirty="0" smtClean="0"/>
          </a:p>
          <a:p>
            <a:r>
              <a:rPr lang="en-US" sz="2800" dirty="0" smtClean="0"/>
              <a:t>Center for Justice and Peacebuilding: </a:t>
            </a:r>
            <a:r>
              <a:rPr lang="en-US" sz="2800" dirty="0" smtClean="0">
                <a:hlinkClick r:id="rId2"/>
              </a:rPr>
              <a:t>www.emu.edu/cjp</a:t>
            </a:r>
            <a:r>
              <a:rPr lang="en-US" sz="2800" dirty="0" smtClean="0"/>
              <a:t>          </a:t>
            </a:r>
          </a:p>
          <a:p>
            <a:r>
              <a:rPr lang="en-US" sz="2800" dirty="0" smtClean="0">
                <a:hlinkClick r:id="rId3"/>
              </a:rPr>
              <a:t>david.brubaker@emu.edu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	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Raised in a Pastor’s Home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Work with Mennonite Conciliation Service (1986-1988)--first congregational case in 1987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My greatest education in change and conflict awareness has come from….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9" r="16715"/>
          <a:stretch/>
        </p:blipFill>
        <p:spPr>
          <a:xfrm>
            <a:off x="5181600" y="1845734"/>
            <a:ext cx="2683162" cy="3017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Congregations as </a:t>
            </a:r>
            <a:r>
              <a:rPr lang="en-US" dirty="0"/>
              <a:t>Systems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Congregations </a:t>
            </a:r>
            <a:r>
              <a:rPr lang="en-US" dirty="0"/>
              <a:t>are both social and emotional </a:t>
            </a:r>
            <a:r>
              <a:rPr lang="en-US" dirty="0" smtClean="0"/>
              <a:t>systems.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As </a:t>
            </a:r>
            <a:r>
              <a:rPr lang="en-US" i="1" dirty="0"/>
              <a:t>social</a:t>
            </a:r>
            <a:r>
              <a:rPr lang="en-US" dirty="0"/>
              <a:t> systems, they consist of a unique structure and a discrete culture, nested in a particular </a:t>
            </a:r>
            <a:r>
              <a:rPr lang="en-US" dirty="0" smtClean="0"/>
              <a:t>set of environments.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As </a:t>
            </a:r>
            <a:r>
              <a:rPr lang="en-US" i="1" dirty="0"/>
              <a:t>emotional</a:t>
            </a:r>
            <a:r>
              <a:rPr lang="en-US" dirty="0"/>
              <a:t> systems, they include </a:t>
            </a:r>
            <a:r>
              <a:rPr lang="en-US" dirty="0" smtClean="0"/>
              <a:t>relational connections, emotional patterns, and established habits </a:t>
            </a:r>
            <a:r>
              <a:rPr lang="en-US" dirty="0"/>
              <a:t>that are difficult to change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85" y="2816456"/>
            <a:ext cx="3121429" cy="2082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Congregational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4241853" cy="4023360"/>
          </a:xfrm>
        </p:spPr>
      </p:pic>
    </p:spTree>
    <p:extLst>
      <p:ext uri="{BB962C8B-B14F-4D97-AF65-F5344CB8AC3E}">
        <p14:creationId xmlns:p14="http://schemas.microsoft.com/office/powerpoint/2010/main" val="26734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in </a:t>
            </a:r>
            <a:r>
              <a:rPr lang="en-US" dirty="0" smtClean="0"/>
              <a:t>Congregations</a:t>
            </a:r>
            <a:endParaRPr lang="en-US" dirty="0"/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Those at the top of the organizational structure are the </a:t>
            </a:r>
            <a:r>
              <a:rPr lang="en-US" sz="2400" i="1" dirty="0"/>
              <a:t>formal</a:t>
            </a:r>
            <a:r>
              <a:rPr lang="en-US" sz="2400" dirty="0"/>
              <a:t> leaders; </a:t>
            </a:r>
            <a:r>
              <a:rPr lang="en-US" sz="2400" i="1" dirty="0"/>
              <a:t>informal</a:t>
            </a:r>
            <a:r>
              <a:rPr lang="en-US" sz="2400" dirty="0"/>
              <a:t> leaders may appear at any level of the system.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Leaders have the most </a:t>
            </a:r>
            <a:r>
              <a:rPr lang="en-US" sz="2400" i="1" dirty="0"/>
              <a:t>leverage</a:t>
            </a:r>
            <a:r>
              <a:rPr lang="en-US" sz="2400" dirty="0"/>
              <a:t> to introduce or forestall change within the system, in part through the planning and budgeting cycle.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Leaders also have a </a:t>
            </a:r>
            <a:r>
              <a:rPr lang="en-US" sz="2400" i="1" dirty="0"/>
              <a:t>symbolic</a:t>
            </a:r>
            <a:r>
              <a:rPr lang="en-US" sz="2400" dirty="0"/>
              <a:t> role in </a:t>
            </a:r>
            <a:r>
              <a:rPr lang="en-US" sz="2400" dirty="0" smtClean="0"/>
              <a:t>congregations.  </a:t>
            </a:r>
            <a:r>
              <a:rPr lang="en-US" sz="2400" dirty="0"/>
              <a:t>When things are going well they are praised, when things go poorly they are blamed (and sometimes fired.)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functioning of top </a:t>
            </a:r>
            <a:r>
              <a:rPr lang="en-US" sz="2400" dirty="0" smtClean="0"/>
              <a:t>congregational leaders (both lay and clergy) </a:t>
            </a:r>
            <a:r>
              <a:rPr lang="en-US" sz="2400" dirty="0"/>
              <a:t>is the most critical factor in </a:t>
            </a:r>
            <a:r>
              <a:rPr lang="en-US" sz="2400" dirty="0" smtClean="0"/>
              <a:t>congregational </a:t>
            </a:r>
            <a:r>
              <a:rPr lang="en-US" sz="2400" dirty="0"/>
              <a:t>transformation.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Congregational </a:t>
            </a:r>
            <a:r>
              <a:rPr lang="en-US" dirty="0"/>
              <a:t>Culture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Congregational </a:t>
            </a:r>
            <a:r>
              <a:rPr lang="en-US" dirty="0"/>
              <a:t>culture is like an iceberg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The visible part consists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of </a:t>
            </a:r>
            <a:r>
              <a:rPr lang="en-US" sz="2000" i="1" dirty="0"/>
              <a:t>rituals and artifacts </a:t>
            </a:r>
            <a:r>
              <a:rPr lang="en-US" sz="2000" dirty="0"/>
              <a:t>that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are apparent even to outsiders.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Less visible are the </a:t>
            </a:r>
            <a:r>
              <a:rPr lang="en-US" sz="2000" i="1" dirty="0" smtClean="0"/>
              <a:t>norms and </a:t>
            </a:r>
          </a:p>
          <a:p>
            <a:pPr>
              <a:buFont typeface="Wingdings" pitchFamily="2" charset="2"/>
              <a:buNone/>
            </a:pPr>
            <a:r>
              <a:rPr lang="en-US" sz="2000" i="1" dirty="0" smtClean="0"/>
              <a:t>values</a:t>
            </a:r>
            <a:r>
              <a:rPr lang="en-US" sz="2000" dirty="0" smtClean="0"/>
              <a:t> that lie </a:t>
            </a:r>
            <a:r>
              <a:rPr lang="en-US" sz="2000" dirty="0"/>
              <a:t>just below the 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surface. Even </a:t>
            </a:r>
            <a:r>
              <a:rPr lang="en-US" sz="2000" dirty="0"/>
              <a:t>further down are 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the </a:t>
            </a:r>
            <a:r>
              <a:rPr lang="en-US" sz="2000" i="1" dirty="0" smtClean="0"/>
              <a:t>beliefs </a:t>
            </a:r>
            <a:r>
              <a:rPr lang="en-US" sz="2000" i="1" dirty="0"/>
              <a:t>and assumptions </a:t>
            </a:r>
            <a:r>
              <a:rPr lang="en-US" sz="2000" dirty="0"/>
              <a:t>that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produce the values, rituals and 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artifacts.  These are the hardest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to </a:t>
            </a:r>
            <a:r>
              <a:rPr lang="en-US" sz="2000" dirty="0" smtClean="0"/>
              <a:t>change, and even to identify.</a:t>
            </a:r>
            <a:endParaRPr lang="en-US" sz="2000" dirty="0"/>
          </a:p>
        </p:txBody>
      </p:sp>
      <p:pic>
        <p:nvPicPr>
          <p:cNvPr id="29701" name="Picture 5" descr="Icebe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133600"/>
            <a:ext cx="4572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Congregational Environment</a:t>
            </a:r>
            <a:endParaRPr lang="en-US" dirty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Although </a:t>
            </a:r>
            <a:r>
              <a:rPr lang="en-US" sz="2800" dirty="0" smtClean="0"/>
              <a:t>a congregation can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change </a:t>
            </a:r>
            <a:r>
              <a:rPr lang="en-US" sz="2800" dirty="0"/>
              <a:t>its structure and transform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its culture, it has less control over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its environments (social, political,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economic).  Healthy </a:t>
            </a:r>
            <a:r>
              <a:rPr lang="en-US" sz="2800" dirty="0" smtClean="0"/>
              <a:t>congregations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monitor </a:t>
            </a:r>
            <a:r>
              <a:rPr lang="en-US" sz="2800" dirty="0"/>
              <a:t>their environments, and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make proactive adaptations to be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successful in those environments.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69" y="2133600"/>
            <a:ext cx="4263300" cy="2834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two or three changes in your congregation’s multiple environments (social, political, economic, technological) have had the greatest effect on your congregation the last five to 10 years?</a:t>
            </a:r>
          </a:p>
          <a:p>
            <a:r>
              <a:rPr lang="en-US" sz="2400" dirty="0" smtClean="0"/>
              <a:t>What specific changes were introduced to your congregation as it adapted to these changes in its environment?</a:t>
            </a:r>
          </a:p>
          <a:p>
            <a:r>
              <a:rPr lang="en-US" sz="2400" dirty="0" smtClean="0"/>
              <a:t>Did conflict occur within the congregation due to these changes? If so, how did the conflict(s) impact the congregation?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6470</TotalTime>
  <Words>755</Words>
  <Application>Microsoft Macintosh PowerPoint</Application>
  <PresentationFormat>On-screen Show (4:3)</PresentationFormat>
  <Paragraphs>78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Wingdings</vt:lpstr>
      <vt:lpstr>Arial</vt:lpstr>
      <vt:lpstr>Retrospect</vt:lpstr>
      <vt:lpstr>Developing Resilient Congregations in a Changing Environment</vt:lpstr>
      <vt:lpstr>Introduction </vt:lpstr>
      <vt:lpstr> Congregations as Systems</vt:lpstr>
      <vt:lpstr>PowerPoint Presentation</vt:lpstr>
      <vt:lpstr>Congregational Structure</vt:lpstr>
      <vt:lpstr>Leadership in Congregations</vt:lpstr>
      <vt:lpstr>Congregational Culture</vt:lpstr>
      <vt:lpstr>Congregational Environment</vt:lpstr>
      <vt:lpstr>For Discussion</vt:lpstr>
      <vt:lpstr>Change Dynamics in Congregations</vt:lpstr>
      <vt:lpstr>Managing Change: The Leader’s Role</vt:lpstr>
      <vt:lpstr>Leader’s Self-Management</vt:lpstr>
      <vt:lpstr>“Where There’s Change There’s Conflict”</vt:lpstr>
      <vt:lpstr>For Discussion</vt:lpstr>
      <vt:lpstr>Resources</vt:lpstr>
    </vt:vector>
  </TitlesOfParts>
  <Company>Eastern Mennonite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Assessment</dc:title>
  <dc:creator>IS Department</dc:creator>
  <cp:lastModifiedBy>Ruth Harvey</cp:lastModifiedBy>
  <cp:revision>65</cp:revision>
  <dcterms:created xsi:type="dcterms:W3CDTF">2006-10-27T18:31:44Z</dcterms:created>
  <dcterms:modified xsi:type="dcterms:W3CDTF">2017-10-02T16:25:14Z</dcterms:modified>
</cp:coreProperties>
</file>